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5" r:id="rId2"/>
    <p:sldId id="258" r:id="rId3"/>
    <p:sldId id="266" r:id="rId4"/>
    <p:sldId id="263" r:id="rId5"/>
    <p:sldId id="270" r:id="rId6"/>
    <p:sldId id="269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1FB"/>
    <a:srgbClr val="1DB2D5"/>
    <a:srgbClr val="F2D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14" autoAdjust="0"/>
  </p:normalViewPr>
  <p:slideViewPr>
    <p:cSldViewPr snapToGrid="0" snapToObjects="1">
      <p:cViewPr varScale="1">
        <p:scale>
          <a:sx n="41" d="100"/>
          <a:sy n="41" d="100"/>
        </p:scale>
        <p:origin x="-1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1013-BAFD-804C-9F7F-3D4D2313A9DB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191EC-6BBB-BB45-86CF-233B883DC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5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C02E-065F-8D40-BCBA-B417F705DD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5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1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3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93D9-2C6E-AA4F-BFE9-EE3C987B8AE8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A1EA-4B5D-A247-BD88-59797019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6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341002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6033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760497"/>
            <a:ext cx="9144000" cy="317009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</p:txBody>
      </p:sp>
      <p:pic>
        <p:nvPicPr>
          <p:cNvPr id="20" name="Picture 19" descr="WorldDreamDay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9" y="1545349"/>
            <a:ext cx="7918968" cy="28999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667" y="5940705"/>
            <a:ext cx="895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000" b="1" dirty="0" smtClean="0">
                <a:latin typeface="Century Gothic"/>
                <a:cs typeface="Century Gothic"/>
              </a:rPr>
              <a:t>WWW.DAYFORDREAMERS.COM</a:t>
            </a:r>
          </a:p>
          <a:p>
            <a:pPr algn="dist"/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2856" y="6384174"/>
            <a:ext cx="895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#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WorldDreamDay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 @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dayfordreamers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956" y="7073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5149" y="4265021"/>
            <a:ext cx="73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"/>
                <a:cs typeface="Futura"/>
              </a:rPr>
              <a:t>LESSON PLAN</a:t>
            </a:r>
          </a:p>
        </p:txBody>
      </p:sp>
      <p:pic>
        <p:nvPicPr>
          <p:cNvPr id="11" name="Picture 10" descr="Pinpo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59" y="6386169"/>
            <a:ext cx="690741" cy="57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1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341002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6033" b="23064"/>
          <a:stretch/>
        </p:blipFill>
        <p:spPr>
          <a:xfrm>
            <a:off x="1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094"/>
            <a:ext cx="9144000" cy="686341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</p:txBody>
      </p:sp>
      <p:pic>
        <p:nvPicPr>
          <p:cNvPr id="20" name="Picture 19" descr="WorldDreamDay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45" y="5676115"/>
            <a:ext cx="1898940" cy="961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956" y="7073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69443"/>
            <a:ext cx="4363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138" y="899549"/>
            <a:ext cx="8629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  <a:latin typeface="Futura"/>
                <a:cs typeface="Futura"/>
              </a:rPr>
              <a:t>SHARE </a:t>
            </a:r>
            <a:r>
              <a:rPr lang="en-US" sz="6600" b="1" dirty="0">
                <a:solidFill>
                  <a:srgbClr val="000000"/>
                </a:solidFill>
                <a:latin typeface="Futura"/>
                <a:cs typeface="Futura"/>
              </a:rPr>
              <a:t>YOUR DREAM. </a:t>
            </a:r>
            <a:endParaRPr lang="en-US" sz="6600" b="1" dirty="0" smtClean="0">
              <a:solidFill>
                <a:srgbClr val="000000"/>
              </a:solidFill>
              <a:latin typeface="Futura"/>
              <a:cs typeface="Futura"/>
            </a:endParaRPr>
          </a:p>
          <a:p>
            <a:r>
              <a:rPr lang="en-US" sz="6600" b="1" dirty="0" smtClean="0">
                <a:latin typeface="Futura"/>
                <a:cs typeface="Futura"/>
              </a:rPr>
              <a:t>START </a:t>
            </a:r>
            <a:r>
              <a:rPr lang="en-US" sz="6600" b="1" dirty="0">
                <a:latin typeface="Futura"/>
                <a:cs typeface="Futura"/>
              </a:rPr>
              <a:t>A MOVEMENT.  </a:t>
            </a:r>
            <a:endParaRPr lang="en-US" sz="6600" b="1" dirty="0" smtClean="0">
              <a:latin typeface="Futura"/>
              <a:cs typeface="Futura"/>
            </a:endParaRPr>
          </a:p>
          <a:p>
            <a:r>
              <a:rPr lang="en-US" sz="6600" b="1" dirty="0" smtClean="0">
                <a:gradFill flip="none" rotWithShape="1">
                  <a:gsLst>
                    <a:gs pos="4000">
                      <a:srgbClr val="FF0000"/>
                    </a:gs>
                    <a:gs pos="31000">
                      <a:srgbClr val="F2D70D"/>
                    </a:gs>
                    <a:gs pos="12000">
                      <a:srgbClr val="FF6600"/>
                    </a:gs>
                    <a:gs pos="54000">
                      <a:srgbClr val="008000"/>
                    </a:gs>
                    <a:gs pos="78000">
                      <a:srgbClr val="0000FF"/>
                    </a:gs>
                    <a:gs pos="95000">
                      <a:srgbClr val="660066"/>
                    </a:gs>
                  </a:gsLst>
                  <a:lin ang="0" scaled="1"/>
                  <a:tileRect/>
                </a:gradFill>
                <a:latin typeface="Futura"/>
                <a:cs typeface="Futura"/>
              </a:rPr>
              <a:t>CHANGE </a:t>
            </a:r>
            <a:r>
              <a:rPr lang="en-US" sz="6600" b="1" dirty="0">
                <a:gradFill flip="none" rotWithShape="1">
                  <a:gsLst>
                    <a:gs pos="4000">
                      <a:srgbClr val="FF0000"/>
                    </a:gs>
                    <a:gs pos="31000">
                      <a:srgbClr val="F2D70D"/>
                    </a:gs>
                    <a:gs pos="12000">
                      <a:srgbClr val="FF6600"/>
                    </a:gs>
                    <a:gs pos="54000">
                      <a:srgbClr val="008000"/>
                    </a:gs>
                    <a:gs pos="78000">
                      <a:srgbClr val="0000FF"/>
                    </a:gs>
                    <a:gs pos="95000">
                      <a:srgbClr val="660066"/>
                    </a:gs>
                  </a:gsLst>
                  <a:lin ang="0" scaled="1"/>
                  <a:tileRect/>
                </a:gradFill>
                <a:latin typeface="Futura"/>
                <a:cs typeface="Futura"/>
              </a:rPr>
              <a:t>THE WORLD</a:t>
            </a:r>
            <a:r>
              <a:rPr lang="en-US" sz="6600" b="1" dirty="0" smtClean="0">
                <a:gradFill flip="none" rotWithShape="1">
                  <a:gsLst>
                    <a:gs pos="4000">
                      <a:srgbClr val="FF0000"/>
                    </a:gs>
                    <a:gs pos="31000">
                      <a:srgbClr val="F2D70D"/>
                    </a:gs>
                    <a:gs pos="12000">
                      <a:srgbClr val="FF6600"/>
                    </a:gs>
                    <a:gs pos="54000">
                      <a:srgbClr val="008000"/>
                    </a:gs>
                    <a:gs pos="78000">
                      <a:srgbClr val="0000FF"/>
                    </a:gs>
                    <a:gs pos="95000">
                      <a:srgbClr val="660066"/>
                    </a:gs>
                  </a:gsLst>
                  <a:lin ang="0" scaled="1"/>
                  <a:tileRect/>
                </a:gradFill>
                <a:latin typeface="Futura"/>
                <a:cs typeface="Futura"/>
              </a:rPr>
              <a:t>.</a:t>
            </a:r>
            <a:endParaRPr lang="en-US" sz="6600" b="1" dirty="0">
              <a:gradFill flip="none" rotWithShape="1">
                <a:gsLst>
                  <a:gs pos="4000">
                    <a:srgbClr val="FF0000"/>
                  </a:gs>
                  <a:gs pos="31000">
                    <a:srgbClr val="F2D70D"/>
                  </a:gs>
                  <a:gs pos="12000">
                    <a:srgbClr val="FF6600"/>
                  </a:gs>
                  <a:gs pos="54000">
                    <a:srgbClr val="008000"/>
                  </a:gs>
                  <a:gs pos="78000">
                    <a:srgbClr val="0000FF"/>
                  </a:gs>
                  <a:gs pos="95000">
                    <a:srgbClr val="660066"/>
                  </a:gs>
                </a:gsLst>
                <a:lin ang="0" scaled="1"/>
                <a:tileRect/>
              </a:gradFill>
              <a:latin typeface="Futura"/>
              <a:cs typeface="Futu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475" y="4199862"/>
            <a:ext cx="847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Futura"/>
                <a:cs typeface="Futura"/>
              </a:rPr>
              <a:t>@</a:t>
            </a:r>
            <a:r>
              <a:rPr lang="en-US" b="1" dirty="0" smtClean="0">
                <a:solidFill>
                  <a:srgbClr val="000000"/>
                </a:solidFill>
                <a:latin typeface="Futura"/>
                <a:cs typeface="Futura"/>
              </a:rPr>
              <a:t>DAYFORDREAMERS  WWW</a:t>
            </a:r>
            <a:r>
              <a:rPr lang="en-US" b="1" dirty="0" smtClean="0">
                <a:solidFill>
                  <a:srgbClr val="008000"/>
                </a:solidFill>
                <a:latin typeface="Futura"/>
                <a:cs typeface="Futura"/>
              </a:rPr>
              <a:t>.</a:t>
            </a:r>
            <a:r>
              <a:rPr lang="en-US" b="1" dirty="0" smtClean="0">
                <a:solidFill>
                  <a:srgbClr val="000000"/>
                </a:solidFill>
                <a:latin typeface="Futura"/>
                <a:cs typeface="Futura"/>
              </a:rPr>
              <a:t>DAYFORDREAMERS</a:t>
            </a:r>
            <a:r>
              <a:rPr lang="en-US" b="1" dirty="0" smtClean="0">
                <a:solidFill>
                  <a:srgbClr val="0000FF"/>
                </a:solidFill>
                <a:latin typeface="Futura"/>
                <a:cs typeface="Futura"/>
              </a:rPr>
              <a:t>.</a:t>
            </a:r>
            <a:r>
              <a:rPr lang="en-US" b="1" dirty="0" smtClean="0">
                <a:solidFill>
                  <a:srgbClr val="000000"/>
                </a:solidFill>
                <a:latin typeface="Futura"/>
                <a:cs typeface="Futura"/>
              </a:rPr>
              <a:t>COM  </a:t>
            </a:r>
            <a:r>
              <a:rPr lang="en-US" b="1" dirty="0" smtClean="0">
                <a:solidFill>
                  <a:srgbClr val="660066"/>
                </a:solidFill>
                <a:latin typeface="Futura"/>
                <a:cs typeface="Futura"/>
              </a:rPr>
              <a:t>#</a:t>
            </a:r>
            <a:r>
              <a:rPr lang="en-US" b="1" dirty="0" smtClean="0">
                <a:solidFill>
                  <a:srgbClr val="000000"/>
                </a:solidFill>
                <a:latin typeface="Futura"/>
                <a:cs typeface="Futura"/>
              </a:rPr>
              <a:t>WORLDDREAMDAY</a:t>
            </a:r>
          </a:p>
        </p:txBody>
      </p:sp>
    </p:spTree>
    <p:extLst>
      <p:ext uri="{BB962C8B-B14F-4D97-AF65-F5344CB8AC3E}">
        <p14:creationId xmlns:p14="http://schemas.microsoft.com/office/powerpoint/2010/main" val="115074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341002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6033" b="23064"/>
          <a:stretch/>
        </p:blipFill>
        <p:spPr>
          <a:xfrm>
            <a:off x="1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5628" y="4094"/>
            <a:ext cx="9144000" cy="686341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956" y="7073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69443"/>
            <a:ext cx="4363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" name="Picture 9" descr="WorldDreamDay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57" y="348"/>
            <a:ext cx="1556367" cy="7878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38823" y="716468"/>
            <a:ext cx="19008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Futura"/>
              </a:rPr>
              <a:t>WWW.DAYFORDREAMERS.COM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Futu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843" y="109632"/>
            <a:ext cx="73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"/>
                <a:cs typeface="Futura"/>
              </a:rPr>
              <a:t>THE DREAM LESSON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63224"/>
              </p:ext>
            </p:extLst>
          </p:nvPr>
        </p:nvGraphicFramePr>
        <p:xfrm>
          <a:off x="490363" y="1065882"/>
          <a:ext cx="8221726" cy="5496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755"/>
                <a:gridCol w="6823971"/>
              </a:tblGrid>
              <a:tr h="1193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1" dirty="0" smtClean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Century Gothic"/>
                          <a:cs typeface="Century Gothic"/>
                        </a:rPr>
                        <a:t>Learning </a:t>
                      </a:r>
                      <a:r>
                        <a:rPr lang="en-US" sz="1800" b="1" dirty="0">
                          <a:effectLst/>
                          <a:latin typeface="Century Gothic"/>
                          <a:cs typeface="Century Gothic"/>
                        </a:rPr>
                        <a:t>Goals</a:t>
                      </a:r>
                      <a:endParaRPr lang="en-US" sz="18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100" dirty="0" smtClean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entury Gothic"/>
                          <a:cs typeface="Century Gothic"/>
                        </a:rPr>
                        <a:t>Identify </a:t>
                      </a:r>
                      <a:r>
                        <a:rPr lang="en-US" sz="1100" dirty="0">
                          <a:effectLst/>
                          <a:latin typeface="Century Gothic"/>
                          <a:cs typeface="Century Gothic"/>
                        </a:rPr>
                        <a:t>the role and importance that dreaming plays in the world around us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entury Gothic"/>
                          <a:cs typeface="Century Gothic"/>
                        </a:rPr>
                        <a:t>Explore a specific dream that you have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entury Gothic"/>
                          <a:cs typeface="Century Gothic"/>
                        </a:rPr>
                        <a:t>Determine </a:t>
                      </a:r>
                      <a:r>
                        <a:rPr lang="en-US" sz="1100" dirty="0">
                          <a:effectLst/>
                          <a:latin typeface="Century Gothic"/>
                          <a:cs typeface="Century Gothic"/>
                        </a:rPr>
                        <a:t>how achieving this Dream/Goal will affect your world (Personal, Local, Global)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entury Gothic"/>
                          <a:cs typeface="Century Gothic"/>
                        </a:rPr>
                        <a:t>Declare </a:t>
                      </a:r>
                      <a:r>
                        <a:rPr lang="en-US" sz="1100" dirty="0">
                          <a:effectLst/>
                          <a:latin typeface="Century Gothic"/>
                          <a:cs typeface="Century Gothic"/>
                        </a:rPr>
                        <a:t>Your Dream by completing a Dream Declaration Certificate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entury Gothic"/>
                          <a:cs typeface="Century Gothic"/>
                        </a:rPr>
                        <a:t>Commit </a:t>
                      </a:r>
                      <a:r>
                        <a:rPr lang="en-US" sz="1100" dirty="0">
                          <a:effectLst/>
                          <a:latin typeface="Century Gothic"/>
                          <a:cs typeface="Century Gothic"/>
                        </a:rPr>
                        <a:t>to supporting yourself and others in achieving their Dreams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3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  <a:latin typeface="Century Gothic"/>
                          <a:cs typeface="Century Gothic"/>
                        </a:rPr>
                        <a:t>Common Core Standards</a:t>
                      </a:r>
                      <a:r>
                        <a:rPr lang="en-US" sz="1800" b="1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Comprehension and Collaboration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Engage effectively in a range of collaborative discussions (one-on-one, in groups, and teacher-led) with diverse partners on grade level topics, texts, and issues, building on others' ideas and expressing their own clearly.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Follow rules for collegial discussions, set specific goals and deadlines, and define individual roles as needed.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06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  <a:latin typeface="Century Gothic"/>
                          <a:cs typeface="Century Gothic"/>
                        </a:rPr>
                        <a:t>Warm-Up (5-8Mins.)</a:t>
                      </a:r>
                      <a:r>
                        <a:rPr lang="en-US" sz="1800" b="1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Option1: 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Ask students to name an invention or person that has greatly influenced the world in which we currently live? Chart student responses.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Option 2: 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On Index cards write the names of major known inventions and leaders/public figures. Have students blindly pick cards. Have Students popcorn share what is written on their index card and how this person or item has affected the world. Chart responses.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Option 3:  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Ask Students to name </a:t>
                      </a:r>
                      <a:r>
                        <a:rPr lang="en-US" sz="11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something 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that doesn’t currently exist in </a:t>
                      </a:r>
                      <a:r>
                        <a:rPr lang="en-US" sz="11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their lives/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world that </a:t>
                      </a:r>
                      <a:r>
                        <a:rPr lang="en-US" sz="11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they 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wish did? Chart student responses.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328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  <a:latin typeface="Century Gothic"/>
                          <a:cs typeface="Century Gothic"/>
                        </a:rPr>
                        <a:t>Mini-Lesson (8-10Mins.)</a:t>
                      </a:r>
                      <a:r>
                        <a:rPr lang="en-US" sz="1800" b="1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The World Of Dreams Power Point Presentations (Provided)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 Focus Questions: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1)   What is a Dream?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2)   To whom does a Dream belong?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3)   What are the ‘steps’ of Dreaming</a:t>
                      </a:r>
                      <a:r>
                        <a:rPr lang="en-US" sz="11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?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4)   What is your Dream?</a:t>
                      </a:r>
                      <a:r>
                        <a:rPr lang="en-US" sz="110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100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-2767440" y="3500158"/>
            <a:ext cx="5746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600" b="1" dirty="0" smtClean="0">
                <a:gradFill flip="none" rotWithShape="1">
                  <a:gsLst>
                    <a:gs pos="4000">
                      <a:srgbClr val="FF0000"/>
                    </a:gs>
                    <a:gs pos="31000">
                      <a:srgbClr val="F2D70D"/>
                    </a:gs>
                    <a:gs pos="12000">
                      <a:srgbClr val="FF6600"/>
                    </a:gs>
                    <a:gs pos="54000">
                      <a:srgbClr val="008000"/>
                    </a:gs>
                    <a:gs pos="78000">
                      <a:srgbClr val="0000FF"/>
                    </a:gs>
                    <a:gs pos="95000">
                      <a:srgbClr val="660066"/>
                    </a:gs>
                  </a:gsLst>
                  <a:lin ang="0" scaled="1"/>
                  <a:tileRect/>
                </a:gradFill>
                <a:latin typeface="Futura"/>
                <a:cs typeface="Futura"/>
              </a:rPr>
              <a:t>WORLD DREAM DAY SUGGESTED LESSON PLAN [EST. TIME 1 HR]</a:t>
            </a:r>
            <a:endParaRPr lang="en-US" sz="1600" b="1" dirty="0">
              <a:gradFill flip="none" rotWithShape="1">
                <a:gsLst>
                  <a:gs pos="4000">
                    <a:srgbClr val="FF0000"/>
                  </a:gs>
                  <a:gs pos="31000">
                    <a:srgbClr val="F2D70D"/>
                  </a:gs>
                  <a:gs pos="12000">
                    <a:srgbClr val="FF6600"/>
                  </a:gs>
                  <a:gs pos="54000">
                    <a:srgbClr val="008000"/>
                  </a:gs>
                  <a:gs pos="78000">
                    <a:srgbClr val="0000FF"/>
                  </a:gs>
                  <a:gs pos="95000">
                    <a:srgbClr val="660066"/>
                  </a:gs>
                </a:gsLst>
                <a:lin ang="0" scaled="1"/>
                <a:tileRect/>
              </a:gra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8854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341002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6033" b="23064"/>
          <a:stretch/>
        </p:blipFill>
        <p:spPr>
          <a:xfrm>
            <a:off x="1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094"/>
            <a:ext cx="9144000" cy="686341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 smtClean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  <a:p>
            <a:pPr algn="ctr"/>
            <a:endParaRPr lang="en-US" sz="4000" b="1" dirty="0"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956" y="7073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69443"/>
            <a:ext cx="4363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" name="Picture 9" descr="WorldDreamDay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57" y="348"/>
            <a:ext cx="1556367" cy="7878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38823" y="716468"/>
            <a:ext cx="19008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Futura"/>
              </a:rPr>
              <a:t>WWW.DAYFORDREAMERS.COM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Futu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843" y="109632"/>
            <a:ext cx="73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"/>
                <a:cs typeface="Futura"/>
              </a:rPr>
              <a:t>THE DREAM LESSON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71070"/>
              </p:ext>
            </p:extLst>
          </p:nvPr>
        </p:nvGraphicFramePr>
        <p:xfrm>
          <a:off x="490363" y="1078088"/>
          <a:ext cx="8221724" cy="535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7627"/>
                <a:gridCol w="6874097"/>
              </a:tblGrid>
              <a:tr h="2308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b="1" dirty="0" smtClean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Activity (25-30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Mins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.)</a:t>
                      </a:r>
                      <a:r>
                        <a:rPr lang="en-US" sz="180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8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Creative visualization: 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Using question #5 as a starting point, students will be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asked to visualize their dream. What does it look like? How will the world/their world be different once their dream is activated?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Students will </a:t>
                      </a:r>
                      <a:r>
                        <a:rPr lang="en-US" sz="11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transfer 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what they envisioned onto their Dream Document </a:t>
                      </a:r>
                      <a:r>
                        <a:rPr lang="en-US" sz="11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worksheet.</a:t>
                      </a:r>
                      <a:endParaRPr lang="en-US" sz="1100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Dream Strategy: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 Students are broken up into pairs and take turns sharing Dream Document Worksheet (Provided)with partners.  Partners then provide support and suggestive feedback on action steps.3-4.  (Check in) Call on 1-2 Students to share their dreams while group supports them by exploring barriers and opportunities to achieving the dream</a:t>
                      </a:r>
                      <a:r>
                        <a:rPr lang="en-US" sz="11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.</a:t>
                      </a:r>
                      <a:endParaRPr lang="en-US" sz="1100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Dream Declaration: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 Students complete Dream Declaration Certificate (Provided) that specifies their Dream and 3 Actions that they will take towards its achievement. (Check In) Call on 2-4 students to share their Dream Declarations and Action steps.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 </a:t>
                      </a:r>
                      <a:endParaRPr lang="en-US" sz="1100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283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Debrief and Follow-up (8-10mins)</a:t>
                      </a:r>
                      <a:r>
                        <a:rPr lang="en-US" sz="180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Give students the opportunity to discuss and class share their answers to the  following questions: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entury Gothic"/>
                          <a:cs typeface="Century Gothic"/>
                        </a:rPr>
                        <a:t>What did you learn about yourself through this activity?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entury Gothic"/>
                          <a:cs typeface="Century Gothic"/>
                        </a:rPr>
                        <a:t>What did you learn about your classmate?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entury Gothic"/>
                          <a:cs typeface="Century Gothic"/>
                        </a:rPr>
                        <a:t>How do you envision your Dream Declaration helping you achieve your Dream?</a:t>
                      </a:r>
                    </a:p>
                    <a:p>
                      <a:pPr marL="457200" algn="l"/>
                      <a:r>
                        <a:rPr lang="en-US" sz="1100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Encourage further exploration by telling them about apprenticeships, community organizations, websites or other things that can help them learn more. ( Suggested list provided</a:t>
                      </a:r>
                      <a:r>
                        <a:rPr lang="en-US" sz="11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(Optional) Photo copy student completed Dream Document Worksheet and Dream Declarations, return the originals and keep a copy for Dream Portfolio. This portfolio can be used to provide additional support and accountability for students.</a:t>
                      </a:r>
                      <a:r>
                        <a:rPr lang="en-US" sz="110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 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70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Materials</a:t>
                      </a:r>
                      <a:r>
                        <a:rPr lang="en-US" sz="180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School</a:t>
                      </a:r>
                      <a:r>
                        <a:rPr lang="en-US" sz="1100" b="1" dirty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: Markers, Index cards, Chart Paper,  Pens/Pencils, Notebooks/</a:t>
                      </a:r>
                      <a:r>
                        <a:rPr lang="en-US" sz="1100" b="1" dirty="0" smtClean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Journals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Downloadable Documents:  Power Point Presentation, Guided Visualization audio/video, Dream Document worksheet, Dream Declarations, Dream Runner Commitment Pledge cards.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 rot="16200000">
            <a:off x="-2767440" y="3740110"/>
            <a:ext cx="5746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600" b="1" dirty="0" smtClean="0">
                <a:gradFill flip="none" rotWithShape="1">
                  <a:gsLst>
                    <a:gs pos="4000">
                      <a:srgbClr val="FF0000"/>
                    </a:gs>
                    <a:gs pos="31000">
                      <a:srgbClr val="F2D70D"/>
                    </a:gs>
                    <a:gs pos="12000">
                      <a:srgbClr val="FF6600"/>
                    </a:gs>
                    <a:gs pos="54000">
                      <a:srgbClr val="008000"/>
                    </a:gs>
                    <a:gs pos="78000">
                      <a:srgbClr val="0000FF"/>
                    </a:gs>
                    <a:gs pos="95000">
                      <a:srgbClr val="660066"/>
                    </a:gs>
                  </a:gsLst>
                  <a:lin ang="0" scaled="1"/>
                  <a:tileRect/>
                </a:gradFill>
                <a:latin typeface="Futura"/>
                <a:cs typeface="Futura"/>
              </a:rPr>
              <a:t>WORLD DREAM DAY SUGGESTED LESSON PLAN [EST. TIME 1 HR]</a:t>
            </a:r>
            <a:endParaRPr lang="en-US" sz="1600" b="1" dirty="0">
              <a:gradFill flip="none" rotWithShape="1">
                <a:gsLst>
                  <a:gs pos="4000">
                    <a:srgbClr val="FF0000"/>
                  </a:gs>
                  <a:gs pos="31000">
                    <a:srgbClr val="F2D70D"/>
                  </a:gs>
                  <a:gs pos="12000">
                    <a:srgbClr val="FF6600"/>
                  </a:gs>
                  <a:gs pos="54000">
                    <a:srgbClr val="008000"/>
                  </a:gs>
                  <a:gs pos="78000">
                    <a:srgbClr val="0000FF"/>
                  </a:gs>
                  <a:gs pos="95000">
                    <a:srgbClr val="660066"/>
                  </a:gs>
                </a:gsLst>
                <a:lin ang="0" scaled="1"/>
                <a:tileRect/>
              </a:gra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49689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536424_997911113575747_6055159271798086668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933" cy="67830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968" y="5825647"/>
            <a:ext cx="895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/>
                <a:cs typeface="Century Gothic"/>
              </a:rPr>
              <a:t>WWW.DAYFORDREAMERS.COM</a:t>
            </a:r>
          </a:p>
          <a:p>
            <a:pPr algn="dist"/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426507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#WorldDreamDay         @dayfordreamers 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Pinpo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48" y="6219076"/>
            <a:ext cx="1073351" cy="887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67" y="700197"/>
            <a:ext cx="8839199" cy="322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THE </a:t>
            </a: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WORLD BELONGS TO THOSE WHO DARE TO BELIEVE </a:t>
            </a:r>
          </a:p>
          <a:p>
            <a:pPr algn="ctr">
              <a:lnSpc>
                <a:spcPct val="110000"/>
              </a:lnSpc>
            </a:pP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IN THE POWER, BEAUTY AND BRILLIANCE OF THEIR DREAMS.</a:t>
            </a:r>
          </a:p>
          <a:p>
            <a:pPr algn="ctr">
              <a:lnSpc>
                <a:spcPct val="110000"/>
              </a:lnSpc>
            </a:pP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THOSE WHO DARE TO MEND A WORLD UNRAVELING AT ITS SEAMS.</a:t>
            </a:r>
          </a:p>
          <a:p>
            <a:pPr algn="ctr">
              <a:lnSpc>
                <a:spcPct val="110000"/>
              </a:lnSpc>
            </a:pPr>
            <a:endParaRPr lang="en-US" sz="800" b="1" dirty="0" smtClean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ill Sans"/>
              <a:cs typeface="Gill Sans"/>
            </a:endParaRPr>
          </a:p>
          <a:p>
            <a:pPr algn="ctr">
              <a:lnSpc>
                <a:spcPct val="110000"/>
              </a:lnSpc>
            </a:pP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THE </a:t>
            </a: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WORLD BELONGS TO THE DREAMER AND DOER </a:t>
            </a: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THAT </a:t>
            </a: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LIVES WITHIN YOU AND ME. </a:t>
            </a:r>
          </a:p>
          <a:p>
            <a:pPr algn="ctr">
              <a:lnSpc>
                <a:spcPct val="110000"/>
              </a:lnSpc>
            </a:pP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WE BUILD A BETTER FUTURE WHEN </a:t>
            </a: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 WE </a:t>
            </a: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ARE WILLING TO LET OUR BEST IDEAS ROAM FREE.</a:t>
            </a:r>
          </a:p>
          <a:p>
            <a:pPr algn="ctr">
              <a:lnSpc>
                <a:spcPct val="110000"/>
              </a:lnSpc>
            </a:pP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TODAY, THE WORLD IS CALLING UPON US </a:t>
            </a: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TO ACTIVATE OUR POWER TO DREAM </a:t>
            </a: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DIFFERENTLY. </a:t>
            </a:r>
          </a:p>
          <a:p>
            <a:pPr algn="ctr">
              <a:lnSpc>
                <a:spcPct val="110000"/>
              </a:lnSpc>
            </a:pPr>
            <a:endParaRPr lang="en-US" sz="800" b="1" dirty="0" smtClean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ill Sans"/>
              <a:cs typeface="Gill Sans"/>
            </a:endParaRPr>
          </a:p>
          <a:p>
            <a:pPr algn="ctr">
              <a:lnSpc>
                <a:spcPct val="110000"/>
              </a:lnSpc>
            </a:pP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SO </a:t>
            </a: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LET’S </a:t>
            </a: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JOIN </a:t>
            </a: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TOGETHER AND BUILD </a:t>
            </a:r>
          </a:p>
          <a:p>
            <a:pPr algn="ctr">
              <a:lnSpc>
                <a:spcPct val="110000"/>
              </a:lnSpc>
            </a:pP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BETTER LIVES, BETTER BUSINESSES AND BETTER COMMUNITIES. </a:t>
            </a:r>
          </a:p>
          <a:p>
            <a:pPr algn="ctr">
              <a:lnSpc>
                <a:spcPct val="110000"/>
              </a:lnSpc>
            </a:pP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LET’S DREAM UP A BETTER, BRIGHTER WORLD </a:t>
            </a:r>
          </a:p>
          <a:p>
            <a:pPr algn="ctr">
              <a:lnSpc>
                <a:spcPct val="110000"/>
              </a:lnSpc>
            </a:pP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FILLED WITH ENDLESS POSSIBILITIES. </a:t>
            </a:r>
          </a:p>
          <a:p>
            <a:pPr algn="ctr">
              <a:lnSpc>
                <a:spcPct val="110000"/>
              </a:lnSpc>
            </a:pPr>
            <a:endParaRPr lang="en-US" sz="800" b="1" dirty="0" smtClean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ill Sans"/>
              <a:cs typeface="Gill Sans"/>
            </a:endParaRPr>
          </a:p>
          <a:p>
            <a:pPr algn="ctr">
              <a:lnSpc>
                <a:spcPct val="110000"/>
              </a:lnSpc>
            </a:pP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LET’S </a:t>
            </a: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DREAM UP A MORE LOVING, </a:t>
            </a: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WHOLE</a:t>
            </a:r>
            <a:r>
              <a:rPr lang="en-US" sz="13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 </a:t>
            </a:r>
            <a:r>
              <a:rPr lang="en-US" sz="13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/>
                <a:cs typeface="Gill Sans"/>
              </a:rPr>
              <a:t>AND PEACEFUL HUMAN FAMILY. </a:t>
            </a:r>
          </a:p>
          <a:p>
            <a:pPr algn="ctr">
              <a:lnSpc>
                <a:spcPct val="110000"/>
              </a:lnSpc>
            </a:pPr>
            <a:endParaRPr lang="en-US" sz="1300" b="1" dirty="0" smtClean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67" y="82163"/>
            <a:ext cx="87097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utura"/>
                <a:cs typeface="Futura"/>
              </a:rPr>
              <a:t>THE DREAM MANIFESTO</a:t>
            </a:r>
          </a:p>
        </p:txBody>
      </p:sp>
    </p:spTree>
    <p:extLst>
      <p:ext uri="{BB962C8B-B14F-4D97-AF65-F5344CB8AC3E}">
        <p14:creationId xmlns:p14="http://schemas.microsoft.com/office/powerpoint/2010/main" val="328208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10" y="1564307"/>
            <a:ext cx="3626163" cy="4199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943" y="178104"/>
            <a:ext cx="7395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0D1F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"/>
                <a:cs typeface="Futura"/>
              </a:rPr>
              <a:t>THE DREAM CARD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558" y="5989166"/>
            <a:ext cx="7704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Futura"/>
              </a:rPr>
              <a:t>PRINT OUT DREAM CARD. THE CARD IS DOUBLE-SIDED.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Futura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Futura"/>
              </a:rPr>
              <a:t>FOLD IT IN HALF. DISTRIBUTE TO STUDENTS.  INVITE THEM TO DREAM BIG &amp; TAKE ACTION!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11405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eam Day Declaration_w-DRun_rev_FILL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42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10835</TotalTime>
  <Words>795</Words>
  <Application>Microsoft Macintosh PowerPoint</Application>
  <PresentationFormat>On-screen Show (4:3)</PresentationFormat>
  <Paragraphs>103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Ozioma Egwuonwu</dc:creator>
  <cp:lastModifiedBy>Ozioma of BurnBright</cp:lastModifiedBy>
  <cp:revision>31</cp:revision>
  <dcterms:created xsi:type="dcterms:W3CDTF">2014-07-22T19:13:26Z</dcterms:created>
  <dcterms:modified xsi:type="dcterms:W3CDTF">2015-09-17T12:03:58Z</dcterms:modified>
</cp:coreProperties>
</file>